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83" r:id="rId3"/>
    <p:sldId id="269" r:id="rId4"/>
    <p:sldId id="275" r:id="rId5"/>
    <p:sldId id="276" r:id="rId6"/>
    <p:sldId id="281" r:id="rId7"/>
    <p:sldId id="272" r:id="rId8"/>
    <p:sldId id="279" r:id="rId9"/>
    <p:sldId id="271" r:id="rId10"/>
    <p:sldId id="278" r:id="rId11"/>
    <p:sldId id="277" r:id="rId12"/>
    <p:sldId id="282" r:id="rId13"/>
    <p:sldId id="284" r:id="rId14"/>
    <p:sldId id="285" r:id="rId15"/>
    <p:sldId id="268" r:id="rId16"/>
    <p:sldId id="270" r:id="rId17"/>
    <p:sldId id="280" r:id="rId18"/>
    <p:sldId id="266"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C38383-3B2D-4D0F-A530-209F98DCA73D}" v="1" dt="2025-11-30T06:09:33.901"/>
  </p1510:revLst>
</p1510:revInfo>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91"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678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21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59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apstoneproject-PSCS32/PSCS_32-CAPSTONE-PROJEC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989655" y="820093"/>
            <a:ext cx="10270603" cy="962898"/>
          </a:xfrm>
          <a:prstGeom prst="rect">
            <a:avLst/>
          </a:prstGeom>
          <a:noFill/>
          <a:ln>
            <a:noFill/>
          </a:ln>
        </p:spPr>
        <p:txBody>
          <a:bodyPr spcFirstLastPara="1" wrap="square" lIns="91425" tIns="45700" rIns="91425" bIns="45700" anchor="ctr" anchorCtr="0">
            <a:noAutofit/>
          </a:bodyPr>
          <a:lstStyle/>
          <a:p>
            <a:pPr lvl="0" algn="ctr"/>
            <a:r>
              <a:rPr lang="en-US" sz="2200" dirty="0">
                <a:solidFill>
                  <a:schemeClr val="tx1"/>
                </a:solidFill>
                <a:latin typeface="Times New Roman" panose="02020603050405020304" pitchFamily="18" charset="0"/>
                <a:cs typeface="Times New Roman" panose="02020603050405020304" pitchFamily="18" charset="0"/>
              </a:rPr>
              <a:t>Ideate and Implement a System to Enhance the Quality of Education in Rural Areas</a:t>
            </a:r>
            <a:endParaRPr sz="2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88" name="Google Shape;88;p13"/>
          <p:cNvSpPr txBox="1">
            <a:spLocks noGrp="1"/>
          </p:cNvSpPr>
          <p:nvPr>
            <p:ph type="subTitle" idx="1"/>
          </p:nvPr>
        </p:nvSpPr>
        <p:spPr>
          <a:xfrm>
            <a:off x="636659" y="1688966"/>
            <a:ext cx="4391131"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sz="1800" dirty="0">
                <a:latin typeface="Cambria" panose="02040503050406030204" pitchFamily="18" charset="0"/>
                <a:ea typeface="Cambria" panose="02040503050406030204" pitchFamily="18" charset="0"/>
              </a:rPr>
              <a:t>Batch Number:  </a:t>
            </a:r>
            <a:r>
              <a:rPr lang="en-GB" sz="1800" dirty="0">
                <a:solidFill>
                  <a:schemeClr val="tx1"/>
                </a:solidFill>
                <a:latin typeface="Cambria" panose="02040503050406030204" pitchFamily="18" charset="0"/>
                <a:ea typeface="Cambria" panose="02040503050406030204" pitchFamily="18" charset="0"/>
              </a:rPr>
              <a:t>IST_9</a:t>
            </a:r>
            <a:endParaRPr sz="1800" dirty="0">
              <a:solidFill>
                <a:schemeClr val="tx1"/>
              </a:solidFill>
              <a:latin typeface="Cambria" panose="02040503050406030204" pitchFamily="18" charset="0"/>
              <a:ea typeface="Cambria" panose="02040503050406030204" pitchFamily="18" charset="0"/>
            </a:endParaRPr>
          </a:p>
        </p:txBody>
      </p:sp>
      <p:sp>
        <p:nvSpPr>
          <p:cNvPr id="90" name="Google Shape;90;p13"/>
          <p:cNvSpPr txBox="1"/>
          <p:nvPr/>
        </p:nvSpPr>
        <p:spPr>
          <a:xfrm>
            <a:off x="6765760" y="2609793"/>
            <a:ext cx="5514300" cy="27432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chemeClr val="tx1"/>
                </a:solidFill>
                <a:latin typeface="Cambria" panose="02040503050406030204" pitchFamily="18" charset="0"/>
                <a:ea typeface="Cambria" panose="02040503050406030204" pitchFamily="18" charset="0"/>
                <a:cs typeface="Verdana"/>
                <a:sym typeface="Verdana"/>
              </a:rPr>
              <a:t>     Ms. Monisha Gupta</a:t>
            </a:r>
            <a:endParaRPr lang="en-GB" sz="1700" b="1"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chemeClr val="bg2">
                    <a:lumMod val="75000"/>
                  </a:schemeClr>
                </a:solidFill>
                <a:latin typeface="Cambria" panose="02040503050406030204" pitchFamily="18" charset="0"/>
                <a:ea typeface="Cambria" panose="02040503050406030204" pitchFamily="18" charset="0"/>
                <a:cs typeface="Verdana"/>
                <a:sym typeface="Verdana"/>
              </a:rPr>
              <a:t>Assistant Professor</a:t>
            </a:r>
            <a:endParaRPr dirty="0">
              <a:solidFill>
                <a:schemeClr val="bg2">
                  <a:lumMod val="75000"/>
                </a:schemeClr>
              </a:solidFill>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graphicFrame>
        <p:nvGraphicFramePr>
          <p:cNvPr id="89" name="Google Shape;89;p13"/>
          <p:cNvGraphicFramePr/>
          <p:nvPr>
            <p:extLst>
              <p:ext uri="{D42A27DB-BD31-4B8C-83A1-F6EECF244321}">
                <p14:modId xmlns:p14="http://schemas.microsoft.com/office/powerpoint/2010/main" val="1006142474"/>
              </p:ext>
            </p:extLst>
          </p:nvPr>
        </p:nvGraphicFramePr>
        <p:xfrm>
          <a:off x="30145" y="2331750"/>
          <a:ext cx="5737609" cy="2743260"/>
        </p:xfrm>
        <a:graphic>
          <a:graphicData uri="http://schemas.openxmlformats.org/drawingml/2006/table">
            <a:tbl>
              <a:tblPr firstRow="1" bandRow="1">
                <a:noFill/>
                <a:tableStyleId>{57690726-49DA-4552-BDEB-330DD8EA8BD9}</a:tableStyleId>
              </a:tblPr>
              <a:tblGrid>
                <a:gridCol w="2413838">
                  <a:extLst>
                    <a:ext uri="{9D8B030D-6E8A-4147-A177-3AD203B41FA5}">
                      <a16:colId xmlns:a16="http://schemas.microsoft.com/office/drawing/2014/main" val="20000"/>
                    </a:ext>
                  </a:extLst>
                </a:gridCol>
                <a:gridCol w="3323771">
                  <a:extLst>
                    <a:ext uri="{9D8B030D-6E8A-4147-A177-3AD203B41FA5}">
                      <a16:colId xmlns:a16="http://schemas.microsoft.com/office/drawing/2014/main" val="20001"/>
                    </a:ext>
                  </a:extLst>
                </a:gridCol>
              </a:tblGrid>
              <a:tr h="304666">
                <a:tc>
                  <a:txBody>
                    <a:bodyPr/>
                    <a:lstStyle/>
                    <a:p>
                      <a:pPr marL="0" marR="0" lvl="1" indent="0" algn="ctr" rtl="0">
                        <a:spcBef>
                          <a:spcPts val="0"/>
                        </a:spcBef>
                        <a:spcAft>
                          <a:spcPts val="0"/>
                        </a:spcAft>
                        <a:buNone/>
                      </a:pPr>
                      <a:r>
                        <a:rPr lang="en-GB" sz="1800" b="1" u="none" strike="noStrike" cap="none" dirty="0">
                          <a:solidFill>
                            <a:srgbClr val="17365D"/>
                          </a:solidFill>
                        </a:rPr>
                        <a:t>Roll Number</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4666">
                <a:tc>
                  <a:txBody>
                    <a:bodyPr/>
                    <a:lstStyle/>
                    <a:p>
                      <a:pPr marL="0" marR="0" lvl="0" indent="0" algn="ctr" rtl="0">
                        <a:spcBef>
                          <a:spcPts val="0"/>
                        </a:spcBef>
                        <a:spcAft>
                          <a:spcPts val="0"/>
                        </a:spcAft>
                        <a:buFont typeface="+mj-lt"/>
                        <a:buNone/>
                      </a:pPr>
                      <a:r>
                        <a:rPr lang="en-IN" sz="1800" b="1" u="none" strike="noStrike" cap="none" dirty="0">
                          <a:latin typeface="Times New Roman" panose="02020603050405020304" pitchFamily="18" charset="0"/>
                          <a:cs typeface="Times New Roman" panose="02020603050405020304" pitchFamily="18" charset="0"/>
                        </a:rPr>
                        <a:t>20221IST0009</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YASHWITHA T</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61653">
                <a:tc>
                  <a:txBody>
                    <a:bodyPr/>
                    <a:lstStyle/>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20221IST0011</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lang="en-IN" sz="1800" u="none" strike="noStrike" cap="none" dirty="0"/>
                    </a:p>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GUDDITI YASHWANTH</a:t>
                      </a:r>
                    </a:p>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 KUMAR</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4666">
                <a:tc>
                  <a:txBody>
                    <a:bodyPr/>
                    <a:lstStyle/>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20221IST0036</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VARSHA B</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46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4666">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 name="Google Shape;91;p13"/>
          <p:cNvSpPr txBox="1"/>
          <p:nvPr/>
        </p:nvSpPr>
        <p:spPr>
          <a:xfrm>
            <a:off x="2832225" y="136441"/>
            <a:ext cx="5498973" cy="7293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1800" b="1" dirty="0">
                <a:solidFill>
                  <a:srgbClr val="17365D"/>
                </a:solidFill>
                <a:latin typeface="Cambria" panose="02040503050406030204" pitchFamily="18" charset="0"/>
                <a:ea typeface="Cambria" panose="02040503050406030204" pitchFamily="18" charset="0"/>
                <a:cs typeface="Verdana"/>
                <a:sym typeface="Verdana"/>
              </a:rPr>
              <a:t>CSE7101-</a:t>
            </a: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Capstone Project</a:t>
            </a:r>
            <a:endParaRPr sz="1800"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1800" b="1" dirty="0">
                <a:solidFill>
                  <a:srgbClr val="17365D"/>
                </a:solidFill>
                <a:latin typeface="Cambria" panose="02040503050406030204" pitchFamily="18" charset="0"/>
                <a:ea typeface="Cambria" panose="02040503050406030204" pitchFamily="18" charset="0"/>
                <a:cs typeface="Verdana"/>
                <a:sym typeface="Verdana"/>
              </a:rPr>
              <a:t>FINAL REVIEW – 5 </a:t>
            </a:r>
            <a:endParaRPr sz="18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669401"/>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1800" b="1" dirty="0">
                <a:solidFill>
                  <a:schemeClr val="accent1"/>
                </a:solidFill>
                <a:latin typeface="Cambria" panose="02040503050406030204" pitchFamily="18" charset="0"/>
                <a:ea typeface="Cambria" panose="02040503050406030204" pitchFamily="18" charset="0"/>
                <a:cs typeface="Verdana"/>
                <a:sym typeface="Verdana"/>
              </a:rPr>
              <a:t> </a:t>
            </a:r>
            <a:r>
              <a:rPr lang="en-US" sz="1800" b="1" dirty="0">
                <a:solidFill>
                  <a:schemeClr val="tx1"/>
                </a:solidFill>
                <a:latin typeface="Cambria" panose="02040503050406030204" pitchFamily="18" charset="0"/>
                <a:ea typeface="Cambria" panose="02040503050406030204" pitchFamily="18" charset="0"/>
                <a:cs typeface="Verdana"/>
                <a:sym typeface="Verdana"/>
              </a:rPr>
              <a:t>B.TECH</a:t>
            </a:r>
            <a:endPar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1800" b="1" dirty="0">
                <a:solidFill>
                  <a:srgbClr val="FF0000"/>
                </a:solidFill>
                <a:latin typeface="Cambria" panose="02040503050406030204" pitchFamily="18" charset="0"/>
                <a:ea typeface="Cambria" panose="02040503050406030204" pitchFamily="18" charset="0"/>
                <a:cs typeface="Verdana"/>
                <a:sym typeface="Verdana"/>
              </a:rPr>
              <a:t> Dr. Pallavi R</a:t>
            </a:r>
          </a:p>
          <a:p>
            <a:pPr lvl="0">
              <a:buClr>
                <a:srgbClr val="17365D"/>
              </a:buClr>
              <a:buSzPct val="100000"/>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i="0" u="none" strike="noStrike" cap="none" dirty="0">
                <a:solidFill>
                  <a:srgbClr val="FF0000"/>
                </a:solidFill>
                <a:latin typeface="Cambria" panose="02040503050406030204" pitchFamily="18" charset="0"/>
                <a:ea typeface="Cambria" panose="02040503050406030204" pitchFamily="18" charset="0"/>
                <a:cs typeface="Verdana"/>
                <a:sym typeface="Verdana"/>
              </a:rPr>
              <a:t> Ms. Benitha </a:t>
            </a:r>
            <a:r>
              <a:rPr lang="en-US" sz="1800" b="1" i="0" u="none" strike="noStrike" cap="none" dirty="0" err="1">
                <a:solidFill>
                  <a:srgbClr val="FF0000"/>
                </a:solidFill>
                <a:latin typeface="Cambria" panose="02040503050406030204" pitchFamily="18" charset="0"/>
                <a:ea typeface="Cambria" panose="02040503050406030204" pitchFamily="18" charset="0"/>
                <a:cs typeface="Verdana"/>
                <a:sym typeface="Verdana"/>
              </a:rPr>
              <a:t>Christinal</a:t>
            </a:r>
            <a:r>
              <a:rPr lang="en-US" sz="1800" b="1" i="0" u="none" strike="noStrike" cap="none" dirty="0">
                <a:solidFill>
                  <a:srgbClr val="FF0000"/>
                </a:solidFill>
                <a:latin typeface="Cambria" panose="02040503050406030204" pitchFamily="18" charset="0"/>
                <a:ea typeface="Cambria" panose="02040503050406030204" pitchFamily="18" charset="0"/>
                <a:cs typeface="Verdana"/>
                <a:sym typeface="Verdana"/>
              </a:rPr>
              <a:t> J</a:t>
            </a:r>
            <a:endParaRPr lang="en-US" sz="1800" b="1" dirty="0">
              <a:solidFill>
                <a:srgbClr val="FF0000"/>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Dr. </a:t>
            </a:r>
            <a:r>
              <a:rPr lang="en-US" sz="18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Sampath</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 A K , Dr. </a:t>
            </a:r>
            <a:r>
              <a:rPr lang="en-US" sz="18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Geetha</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 A </a:t>
            </a:r>
            <a:endParaRPr sz="18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3756-380E-90B1-4DC2-D472C6A74D2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User Interface Screens</a:t>
            </a:r>
          </a:p>
        </p:txBody>
      </p:sp>
      <p:sp>
        <p:nvSpPr>
          <p:cNvPr id="3" name="Text Placeholder 2">
            <a:extLst>
              <a:ext uri="{FF2B5EF4-FFF2-40B4-BE49-F238E27FC236}">
                <a16:creationId xmlns:a16="http://schemas.microsoft.com/office/drawing/2014/main" id="{DE372A2D-D515-3289-80EE-2B71AD299DCD}"/>
              </a:ext>
            </a:extLst>
          </p:cNvPr>
          <p:cNvSpPr>
            <a:spLocks noGrp="1"/>
          </p:cNvSpPr>
          <p:nvPr>
            <p:ph type="body" idx="1"/>
          </p:nvPr>
        </p:nvSpPr>
        <p:spPr>
          <a:xfrm>
            <a:off x="812800" y="1082711"/>
            <a:ext cx="10009275" cy="4283109"/>
          </a:xfrm>
        </p:spPr>
        <p:txBody>
          <a:bodyPr>
            <a:normAutofit/>
          </a:bodyPr>
          <a:lstStyle/>
          <a:p>
            <a:pPr marL="76200" indent="0">
              <a:buNone/>
            </a:pPr>
            <a:r>
              <a:rPr lang="en-US" sz="2000" dirty="0">
                <a:latin typeface="Times New Roman" panose="02020603050405020304" pitchFamily="18" charset="0"/>
                <a:cs typeface="Times New Roman" panose="02020603050405020304" pitchFamily="18" charset="0"/>
              </a:rPr>
              <a:t>These images show the working pages of our platform, including the homepage, subjects section, notes page, and quiz interface. The interface is intentionally kept simple so rural students can easily navigate without needing technical knowledge.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48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1751-B7F0-6720-D293-8114EF7E9D9E}"/>
              </a:ext>
            </a:extLst>
          </p:cNvPr>
          <p:cNvSpPr>
            <a:spLocks noGrp="1"/>
          </p:cNvSpPr>
          <p:nvPr>
            <p:ph type="title"/>
          </p:nvPr>
        </p:nvSpPr>
        <p:spPr>
          <a:xfrm>
            <a:off x="964642" y="274638"/>
            <a:ext cx="10516158" cy="487500"/>
          </a:xfrm>
        </p:spPr>
        <p:txBody>
          <a:bodyPr/>
          <a:lstStyle/>
          <a:p>
            <a:r>
              <a:rPr lang="en-IN" dirty="0">
                <a:latin typeface="Times New Roman" panose="02020603050405020304" pitchFamily="18" charset="0"/>
                <a:cs typeface="Times New Roman" panose="02020603050405020304" pitchFamily="18" charset="0"/>
              </a:rPr>
              <a:t>Results &amp; Performance Analysis</a:t>
            </a:r>
          </a:p>
        </p:txBody>
      </p:sp>
      <p:sp>
        <p:nvSpPr>
          <p:cNvPr id="5" name="TextBox 4">
            <a:extLst>
              <a:ext uri="{FF2B5EF4-FFF2-40B4-BE49-F238E27FC236}">
                <a16:creationId xmlns:a16="http://schemas.microsoft.com/office/drawing/2014/main" id="{2A946AB5-E4D8-820D-D11E-73B3B61A5C2E}"/>
              </a:ext>
            </a:extLst>
          </p:cNvPr>
          <p:cNvSpPr txBox="1"/>
          <p:nvPr/>
        </p:nvSpPr>
        <p:spPr>
          <a:xfrm>
            <a:off x="520281" y="1007333"/>
            <a:ext cx="11671719"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line graph compares student performance across different topics before and after using the digital learning platform. The scores clearly rise in every topic when the digital system is used, showing that students understood the lessons better and stayed more engaged. Traditional learning shows lower and uneven scores, while digital learning provides steady improvement. Overall, the graph suggests that interactive content, quizzes, and easy access to materials helped students learn more effectively and retain concepts for longer.</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B7EE86-D784-345D-5D7D-AC3F1D1982ED}"/>
              </a:ext>
            </a:extLst>
          </p:cNvPr>
          <p:cNvPicPr>
            <a:picLocks noChangeAspect="1"/>
          </p:cNvPicPr>
          <p:nvPr/>
        </p:nvPicPr>
        <p:blipFill>
          <a:blip r:embed="rId2"/>
          <a:stretch>
            <a:fillRect/>
          </a:stretch>
        </p:blipFill>
        <p:spPr>
          <a:xfrm>
            <a:off x="3746117" y="2638549"/>
            <a:ext cx="5130415" cy="3490946"/>
          </a:xfrm>
          <a:prstGeom prst="rect">
            <a:avLst/>
          </a:prstGeom>
        </p:spPr>
      </p:pic>
    </p:spTree>
    <p:extLst>
      <p:ext uri="{BB962C8B-B14F-4D97-AF65-F5344CB8AC3E}">
        <p14:creationId xmlns:p14="http://schemas.microsoft.com/office/powerpoint/2010/main" val="545658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94D8-E90D-D344-3063-933D99140A5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Limitations</a:t>
            </a:r>
          </a:p>
        </p:txBody>
      </p:sp>
      <p:sp>
        <p:nvSpPr>
          <p:cNvPr id="3" name="Text Placeholder 2">
            <a:extLst>
              <a:ext uri="{FF2B5EF4-FFF2-40B4-BE49-F238E27FC236}">
                <a16:creationId xmlns:a16="http://schemas.microsoft.com/office/drawing/2014/main" id="{D281FFA7-8D39-33EE-D953-F05E7159CCC5}"/>
              </a:ext>
            </a:extLst>
          </p:cNvPr>
          <p:cNvSpPr>
            <a:spLocks noGrp="1"/>
          </p:cNvSpPr>
          <p:nvPr>
            <p:ph type="body" idx="1"/>
          </p:nvPr>
        </p:nvSpPr>
        <p:spPr/>
        <p:txBody>
          <a:bodyPr>
            <a:normAutofit/>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Continuous internet access is required; performance may reduce in areas with poor signal.</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Students without smartphones or digital access may face difficulty using the platform.</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Currently supports only basic content; advanced features like videos in local languages are still not implemented.</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No offline mode yet for areas with zero connectivity.</a:t>
            </a:r>
          </a:p>
          <a:p>
            <a:pPr marL="7620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231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1222-B13F-0AFF-70B1-526A21983D9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Enhancements</a:t>
            </a:r>
          </a:p>
        </p:txBody>
      </p:sp>
      <p:sp>
        <p:nvSpPr>
          <p:cNvPr id="3" name="Text Placeholder 2">
            <a:extLst>
              <a:ext uri="{FF2B5EF4-FFF2-40B4-BE49-F238E27FC236}">
                <a16:creationId xmlns:a16="http://schemas.microsoft.com/office/drawing/2014/main" id="{D25D4B0A-F177-3FD4-98BB-5D6D7339A2CD}"/>
              </a:ext>
            </a:extLst>
          </p:cNvPr>
          <p:cNvSpPr>
            <a:spLocks noGrp="1"/>
          </p:cNvSpPr>
          <p:nvPr>
            <p:ph type="body" idx="1"/>
          </p:nvPr>
        </p:nvSpPr>
        <p:spPr/>
        <p:txBody>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Develop an offline learning mode so students can download content once.</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Add local language support for Kannada, Hindi, etc.</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Enable teachers to upload video lectures and presentations.</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Introduce AI-based performance tracking and personalized learning recommendations.</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Add a teacher dashboard for monitoring student progress.</a:t>
            </a:r>
          </a:p>
          <a:p>
            <a:endParaRPr lang="en-IN" dirty="0"/>
          </a:p>
        </p:txBody>
      </p:sp>
    </p:spTree>
    <p:extLst>
      <p:ext uri="{BB962C8B-B14F-4D97-AF65-F5344CB8AC3E}">
        <p14:creationId xmlns:p14="http://schemas.microsoft.com/office/powerpoint/2010/main" val="22150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6692-3631-47A2-C569-42297D0505B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3C673344-1550-4F7D-D345-42125E5F9496}"/>
              </a:ext>
            </a:extLst>
          </p:cNvPr>
          <p:cNvSpPr>
            <a:spLocks noGrp="1"/>
          </p:cNvSpPr>
          <p:nvPr>
            <p:ph type="body" idx="1"/>
          </p:nvPr>
        </p:nvSpPr>
        <p:spPr>
          <a:xfrm>
            <a:off x="812799" y="1143000"/>
            <a:ext cx="10943771" cy="5257799"/>
          </a:xfrm>
        </p:spPr>
        <p:txBody>
          <a:bodyPr>
            <a:normAutofit/>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Our project successfully delivers a simple and effective digital learning solution tailored for rural students. It improves the quality of education by providing easy access to learning materials, quizzes, and revision tools, helping students learn at their own pace.</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system is affordable, scalable, and user-friendly, making it suitable for rural schools, community centers, and NGOs. It supports both teachers and students with structured digital learning, even in low-resource environments.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With continued enhancements such as advanced analytics, more interactive content, and expanded modules this platform has strong potential to support large-scale rural education development and help bridge the digital learning gap.</a:t>
            </a:r>
          </a:p>
        </p:txBody>
      </p:sp>
    </p:spTree>
    <p:extLst>
      <p:ext uri="{BB962C8B-B14F-4D97-AF65-F5344CB8AC3E}">
        <p14:creationId xmlns:p14="http://schemas.microsoft.com/office/powerpoint/2010/main" val="161417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Times New Roman" panose="02020603050405020304" pitchFamily="18" charset="0"/>
                <a:ea typeface="Cambria" panose="02040503050406030204" pitchFamily="18" charset="0"/>
                <a:cs typeface="Times New Roman" panose="020206030504050203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Times New Roman" panose="02020603050405020304" pitchFamily="18" charset="0"/>
                <a:ea typeface="Cambria" panose="02040503050406030204" pitchFamily="18" charset="0"/>
                <a:cs typeface="Times New Roman" panose="02020603050405020304" pitchFamily="18" charset="0"/>
              </a:rPr>
              <a:t>The Github link provided should have public access permission.</a:t>
            </a:r>
          </a:p>
          <a:p>
            <a:pPr marL="342900" indent="-190500" algn="just">
              <a:spcBef>
                <a:spcPts val="0"/>
              </a:spcBef>
              <a:buSzPct val="100000"/>
              <a:buFont typeface="Arial"/>
              <a:buNone/>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342900" indent="-190500" algn="just">
              <a:spcBef>
                <a:spcPts val="0"/>
              </a:spcBef>
              <a:buSzPct val="100000"/>
              <a:buFont typeface="Arial"/>
              <a:buNone/>
            </a:pPr>
            <a:r>
              <a:rPr lang="en-US" b="1" dirty="0" err="1">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Github</a:t>
            </a:r>
            <a:r>
              <a:rPr lang="en-US"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 Link</a:t>
            </a:r>
          </a:p>
          <a:p>
            <a:pPr marL="342900" indent="-190500" algn="just">
              <a:spcBef>
                <a:spcPts val="0"/>
              </a:spcBef>
              <a:buSzPct val="100000"/>
              <a:buNone/>
            </a:pPr>
            <a:r>
              <a:rPr lang="en-US" sz="1900" dirty="0">
                <a:latin typeface="Times New Roman" panose="02020603050405020304" pitchFamily="18" charset="0"/>
                <a:cs typeface="Times New Roman" panose="02020603050405020304" pitchFamily="18" charset="0"/>
                <a:hlinkClick r:id="rId3"/>
              </a:rPr>
              <a:t>Capstoneproject-PSCS32/PSCS_32-CAPSTONE-PROJECT-: System to improve education in rural areas</a:t>
            </a:r>
            <a:endParaRPr lang="en-US" sz="1900" dirty="0">
              <a:latin typeface="Times New Roman" panose="02020603050405020304" pitchFamily="18" charset="0"/>
              <a:ea typeface="Cambria" panose="02040503050406030204" pitchFamily="18" charset="0"/>
              <a:cs typeface="Times New Roman" panose="020206030504050203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pic>
        <p:nvPicPr>
          <p:cNvPr id="3" name="Picture 2" descr="A graph with blue squares&#10;&#10;AI-generated content may be incorrect.">
            <a:extLst>
              <a:ext uri="{FF2B5EF4-FFF2-40B4-BE49-F238E27FC236}">
                <a16:creationId xmlns:a16="http://schemas.microsoft.com/office/drawing/2014/main" id="{2F410ABC-5786-918F-4ABF-0EA7471FC2CD}"/>
              </a:ext>
            </a:extLst>
          </p:cNvPr>
          <p:cNvPicPr>
            <a:picLocks noChangeAspect="1"/>
          </p:cNvPicPr>
          <p:nvPr/>
        </p:nvPicPr>
        <p:blipFill>
          <a:blip r:embed="rId3"/>
          <a:stretch>
            <a:fillRect/>
          </a:stretch>
        </p:blipFill>
        <p:spPr>
          <a:xfrm>
            <a:off x="944544" y="1001922"/>
            <a:ext cx="8711922" cy="4854155"/>
          </a:xfrm>
          <a:prstGeom prst="rect">
            <a:avLst/>
          </a:prstGeom>
        </p:spPr>
      </p:pic>
    </p:spTree>
    <p:extLst>
      <p:ext uri="{BB962C8B-B14F-4D97-AF65-F5344CB8AC3E}">
        <p14:creationId xmlns:p14="http://schemas.microsoft.com/office/powerpoint/2010/main" val="47989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A194-6711-7F3C-36E1-547478687DCD}"/>
              </a:ext>
            </a:extLst>
          </p:cNvPr>
          <p:cNvSpPr>
            <a:spLocks noGrp="1"/>
          </p:cNvSpPr>
          <p:nvPr>
            <p:ph type="title"/>
          </p:nvPr>
        </p:nvSpPr>
        <p:spPr/>
        <p:txBody>
          <a:bodyPr/>
          <a:lstStyle/>
          <a:p>
            <a:r>
              <a:rPr lang="en-GB" dirty="0">
                <a:latin typeface="Times New Roman" panose="02020603050405020304" pitchFamily="18" charset="0"/>
                <a:ea typeface="Cambria" panose="02040503050406030204" pitchFamily="18" charset="0"/>
                <a:cs typeface="Times New Roman" panose="02020603050405020304" pitchFamily="18" charset="0"/>
              </a:rPr>
              <a:t>References (IEEE Paper format)</a:t>
            </a:r>
            <a:endParaRPr lang="en-IN"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FB75307-697A-A96F-64EB-948425474ABC}"/>
              </a:ext>
            </a:extLst>
          </p:cNvPr>
          <p:cNvSpPr>
            <a:spLocks noGrp="1" noChangeArrowheads="1"/>
          </p:cNvSpPr>
          <p:nvPr>
            <p:ph type="body" idx="1"/>
          </p:nvPr>
        </p:nvSpPr>
        <p:spPr bwMode="auto">
          <a:xfrm>
            <a:off x="695011" y="1082978"/>
            <a:ext cx="10508901" cy="513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505" tIns="101568" rIns="91440" bIns="50784"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286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286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286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286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286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286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286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[1] Sharma and R. Singh, “Mobile learning for rural education,” IEEE Access, vol. 9, pp. 12345–12352, 2021.</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[2] P. Verma, S. Gupta, and R. Mehta, “Cloud-based education systems: Opportunities and challenges,” IEEE Trans. Learning Technologies, vol. 13, no. 2, pp. 112–120, 2019.</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[3] S. </a:t>
            </a:r>
            <a:r>
              <a:rPr kumimoji="0" lang="en-US" altLang="en-US" sz="1200" i="0" u="none" strike="noStrike" cap="none" normalizeH="0" baseline="0" dirty="0" err="1">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Pozdniakov</a:t>
            </a: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 R. Martinez-Maldonado, S. Singh, P. Chen, D. Richardson, T. Olivier, and D. </a:t>
            </a:r>
            <a:r>
              <a:rPr kumimoji="0" lang="en-US" altLang="en-US" sz="1200" i="0" u="none" strike="noStrike" cap="none" normalizeH="0" baseline="0" dirty="0" err="1">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Gasevic</a:t>
            </a: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 “Question-driven learning analytics: Designing a teacher dashboard for online breakout rooms,” in Proc. IEEE Int. Conf. Advanced Learning Technologies (ICALT), 2021, pp. 176–178.</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[4] S. Lee-Cultura, K. Sharma, and M. N. Giannakos, “Multimodal Teacher Dashboards: Challenges and Opportunities of Enhancing Teacher Insights Through a Case Study,” IEEE Trans. Learning Technologies, vol. 17, no. 2, pp. 181–201, 2024.</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[5] M. Ali, T. Baker, and Y. Huang, “Offline-first mobile applications: Design and implementation challenges,” IEEE Pervasive Computing, vol. 18, no. 3, pp. 14–22, 2019.</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[6] A. Kebede and S. Bhattacharya, “Student Engagement Awareness Dashboard for Asynchronous E-learning Environment,” in ICT Systems and Sustainability, LNNS, vol. 321, Springer, 2022, pp. 759–771.</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[7] V. A., K. Bharath, and T. N. Anitha, “A Novel Video-on-Demand System Architecture for E-Learning in Rural Regions of India,” in Proc. Int. Conf. Computational Intelligence and Applications (ICCIA), 2012, pp. 1–5.</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[8] UNESCO, Education for All Global Monitoring Report, Paris, France: UNESCO, 2020.</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[9] World Bank, “Digital Inclusion in Education,” Washington, DC, 2021.</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b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br>
            <a:r>
              <a:rPr kumimoji="0" lang="en-US" altLang="en-US" sz="1200" i="0"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rPr>
              <a:t>[10] J. Brown, A. Smith, and L. White, “Bridging the digital divide: ICT adoption in underserved communities,” IEEE Internet Computing, vol. 24, no. 5, pp. 44–50, 2020.</a:t>
            </a:r>
            <a:endParaRPr kumimoji="0" lang="en-US" altLang="en-US" sz="1200" i="1" u="none" strike="noStrike" cap="none" normalizeH="0" baseline="0" dirty="0">
              <a:ln>
                <a:noFill/>
              </a:ln>
              <a:solidFill>
                <a:schemeClr val="bg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endParaRPr kumimoji="0" lang="en-US" altLang="en-US" sz="1200" b="1" i="1"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299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CCF7-44F6-F7F8-76A6-5A8AA184830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86551A98-3317-6480-2276-C0A7D14CAB48}"/>
              </a:ext>
            </a:extLst>
          </p:cNvPr>
          <p:cNvSpPr>
            <a:spLocks noGrp="1"/>
          </p:cNvSpPr>
          <p:nvPr>
            <p:ph type="body" idx="1"/>
          </p:nvPr>
        </p:nvSpPr>
        <p:spPr/>
        <p:txBody>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Education in rural areas faces challenges such as lack of resources, limited teacher availability, and outdated learning materials.</a:t>
            </a:r>
          </a:p>
          <a:p>
            <a:pPr marL="76200" indent="0">
              <a:buNone/>
            </a:pPr>
            <a:r>
              <a:rPr lang="en-US"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Many students do not get access to proper study content, which affects their academic growth.</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Our project aims to bridge this digital divide by creating an online learning platform that provides simple, accessible, and quality digital content specifically designed for rural learners.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system supports self-learning, improves academic understanding, and empowers students with modern digital education tools.</a:t>
            </a:r>
          </a:p>
          <a:p>
            <a:pPr marL="76200" indent="0">
              <a:buNone/>
            </a:pPr>
            <a:endParaRPr lang="en-IN" dirty="0"/>
          </a:p>
        </p:txBody>
      </p:sp>
    </p:spTree>
    <p:extLst>
      <p:ext uri="{BB962C8B-B14F-4D97-AF65-F5344CB8AC3E}">
        <p14:creationId xmlns:p14="http://schemas.microsoft.com/office/powerpoint/2010/main" val="293381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US" dirty="0">
                <a:latin typeface="Times New Roman" panose="02020603050405020304" pitchFamily="18" charset="0"/>
                <a:ea typeface="Cambria" panose="02040503050406030204" pitchFamily="18" charset="0"/>
                <a:cs typeface="Times New Roman" panose="02020603050405020304" pitchFamily="18" charset="0"/>
              </a:rPr>
              <a:t>Problem Statement Number:  </a:t>
            </a:r>
            <a:r>
              <a:rPr lang="en-US" dirty="0">
                <a:latin typeface="Times New Roman" panose="02020603050405020304" pitchFamily="18" charset="0"/>
                <a:cs typeface="Times New Roman" panose="02020603050405020304" pitchFamily="18" charset="0"/>
              </a:rPr>
              <a:t>PSCS_32</a:t>
            </a:r>
            <a:r>
              <a:rPr lang="en-US" dirty="0">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7" name="Google Shape;97;p14"/>
          <p:cNvSpPr txBox="1">
            <a:spLocks noGrp="1"/>
          </p:cNvSpPr>
          <p:nvPr>
            <p:ph type="body" idx="1"/>
          </p:nvPr>
        </p:nvSpPr>
        <p:spPr>
          <a:xfrm>
            <a:off x="540936" y="892209"/>
            <a:ext cx="12260663" cy="4644433"/>
          </a:xfrm>
          <a:prstGeom prst="rect">
            <a:avLst/>
          </a:prstGeom>
          <a:noFill/>
          <a:ln>
            <a:noFill/>
          </a:ln>
        </p:spPr>
        <p:txBody>
          <a:bodyPr spcFirstLastPara="1" wrap="square" lIns="91425" tIns="45700" rIns="91425" bIns="45700" anchor="t" anchorCtr="0">
            <a:noAutofit/>
          </a:bodyPr>
          <a:lstStyle/>
          <a:p>
            <a:pPr marL="342900" lvl="0" indent="-190500" algn="just">
              <a:spcBef>
                <a:spcPts val="0"/>
              </a:spcBef>
              <a:buNone/>
            </a:pPr>
            <a:r>
              <a:rPr lang="en-US" sz="1800" b="1" dirty="0">
                <a:latin typeface="Times New Roman" panose="02020603050405020304" pitchFamily="18" charset="0"/>
                <a:ea typeface="Cambria" panose="02040503050406030204" pitchFamily="18" charset="0"/>
                <a:cs typeface="Times New Roman" panose="02020603050405020304" pitchFamily="18" charset="0"/>
              </a:rPr>
              <a:t>Organization</a:t>
            </a:r>
            <a:r>
              <a:rPr lang="en-US" sz="1800" dirty="0">
                <a:latin typeface="Times New Roman" panose="02020603050405020304" pitchFamily="18" charset="0"/>
                <a:ea typeface="Cambria" panose="02040503050406030204" pitchFamily="18" charset="0"/>
                <a:cs typeface="Times New Roman" panose="02020603050405020304" pitchFamily="18" charset="0"/>
              </a:rPr>
              <a:t>:   Government of Kerala</a:t>
            </a:r>
          </a:p>
          <a:p>
            <a:pPr marL="342900" lvl="0" indent="-190500" algn="just">
              <a:lnSpc>
                <a:spcPct val="200000"/>
              </a:lnSpc>
              <a:spcBef>
                <a:spcPts val="0"/>
              </a:spcBef>
              <a:buNone/>
            </a:pPr>
            <a:r>
              <a:rPr lang="en-US" sz="1800" b="1" dirty="0">
                <a:latin typeface="Times New Roman" panose="02020603050405020304" pitchFamily="18" charset="0"/>
                <a:ea typeface="Cambria" panose="02040503050406030204" pitchFamily="18" charset="0"/>
                <a:cs typeface="Times New Roman" panose="02020603050405020304" pitchFamily="18" charset="0"/>
              </a:rPr>
              <a:t>Category (Hardware / Software / Both) </a:t>
            </a:r>
            <a:r>
              <a:rPr lang="en-US" sz="1800" dirty="0">
                <a:latin typeface="Times New Roman" panose="02020603050405020304" pitchFamily="18" charset="0"/>
                <a:ea typeface="Cambria" panose="02040503050406030204" pitchFamily="18" charset="0"/>
                <a:cs typeface="Times New Roman" panose="02020603050405020304" pitchFamily="18" charset="0"/>
              </a:rPr>
              <a:t>:   Software</a:t>
            </a:r>
          </a:p>
          <a:p>
            <a:pPr marL="342900" lvl="0" indent="-190500" algn="just">
              <a:lnSpc>
                <a:spcPct val="200000"/>
              </a:lnSpc>
              <a:spcBef>
                <a:spcPts val="0"/>
              </a:spcBef>
              <a:buNone/>
            </a:pPr>
            <a:r>
              <a:rPr lang="en-US" sz="1800" b="1" dirty="0">
                <a:latin typeface="Times New Roman" panose="02020603050405020304" pitchFamily="18" charset="0"/>
                <a:ea typeface="Cambria" panose="02040503050406030204" pitchFamily="18" charset="0"/>
                <a:cs typeface="Times New Roman" panose="02020603050405020304" pitchFamily="18" charset="0"/>
              </a:rPr>
              <a:t>Problem Description:</a:t>
            </a:r>
          </a:p>
          <a:p>
            <a:pPr marL="342900" lvl="0" indent="-190500" algn="just">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Ideate and implement a system to enhance the quality of education in rural areas. The aim of the system is not</a:t>
            </a:r>
          </a:p>
          <a:p>
            <a:pPr marL="342900" lvl="0" indent="-190500" algn="just">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only to improve literacy rates but also to strengthen the overall learning experience for rural students. This</a:t>
            </a:r>
          </a:p>
          <a:p>
            <a:pPr marL="342900" lvl="0" indent="-190500">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includes developing their communication skills, enhancing subject knowledge, and providing access to modern</a:t>
            </a:r>
          </a:p>
          <a:p>
            <a:pPr marL="342900" lvl="0" indent="-190500">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educational resources. The system will focus on bridging the gap between urban and rural education by offering</a:t>
            </a:r>
          </a:p>
          <a:p>
            <a:pPr marL="342900" lvl="0" indent="-190500">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both online and offline learning opportunities. It will also promote skill development, mentorship, and awareness</a:t>
            </a:r>
          </a:p>
          <a:p>
            <a:pPr marL="342900" lvl="0" indent="-190500">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about government schemes, ultimately contributing to the personal and professional growth of the targeted</a:t>
            </a:r>
          </a:p>
          <a:p>
            <a:pPr marL="342900" lvl="0" indent="-190500">
              <a:lnSpc>
                <a:spcPct val="200000"/>
              </a:lnSpc>
              <a:spcBef>
                <a:spcPts val="0"/>
              </a:spcBef>
              <a:buNone/>
            </a:pPr>
            <a:r>
              <a:rPr lang="en-US" sz="1800" dirty="0">
                <a:latin typeface="Times New Roman" panose="02020603050405020304" pitchFamily="18" charset="0"/>
                <a:ea typeface="Cambria" panose="02040503050406030204" pitchFamily="18" charset="0"/>
                <a:cs typeface="Times New Roman" panose="02020603050405020304" pitchFamily="18" charset="0"/>
              </a:rPr>
              <a:t>community.</a:t>
            </a:r>
          </a:p>
        </p:txBody>
      </p:sp>
    </p:spTree>
    <p:extLst>
      <p:ext uri="{BB962C8B-B14F-4D97-AF65-F5344CB8AC3E}">
        <p14:creationId xmlns:p14="http://schemas.microsoft.com/office/powerpoint/2010/main" val="21434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1D80-435A-7967-86E9-1CB2D2A06E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r>
              <a:rPr lang="en-IN" dirty="0"/>
              <a:t> </a:t>
            </a:r>
          </a:p>
        </p:txBody>
      </p:sp>
      <p:sp>
        <p:nvSpPr>
          <p:cNvPr id="4" name="Rectangle 1">
            <a:extLst>
              <a:ext uri="{FF2B5EF4-FFF2-40B4-BE49-F238E27FC236}">
                <a16:creationId xmlns:a16="http://schemas.microsoft.com/office/drawing/2014/main" id="{D985A655-41B6-F3D0-E5FC-248E64CA114F}"/>
              </a:ext>
            </a:extLst>
          </p:cNvPr>
          <p:cNvSpPr>
            <a:spLocks noGrp="1" noChangeArrowheads="1"/>
          </p:cNvSpPr>
          <p:nvPr>
            <p:ph type="body" idx="1"/>
          </p:nvPr>
        </p:nvSpPr>
        <p:spPr bwMode="auto">
          <a:xfrm>
            <a:off x="604575" y="923674"/>
            <a:ext cx="11084449" cy="523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6200" indent="0">
              <a:buNone/>
            </a:pPr>
            <a:r>
              <a:rPr lang="en-US" sz="2000" dirty="0">
                <a:latin typeface="Times New Roman" panose="02020603050405020304" pitchFamily="18" charset="0"/>
                <a:cs typeface="Times New Roman" panose="02020603050405020304" pitchFamily="18" charset="0"/>
              </a:rPr>
              <a:t>This project aims to:</a:t>
            </a:r>
          </a:p>
          <a:p>
            <a:pPr marL="7620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Develop a simple, easy-to-use online learning portal for rural students.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Provide notes, videos, quizzes, and explanations in an organized manner.</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Enable independent learning without full dependence on the teacher.</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Make digital content available using minimal internet bandwidth.</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Encourage continuous learning and improve student confidence.</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Support teachers with a platform where they can upload study material easily.</a:t>
            </a:r>
          </a:p>
          <a:p>
            <a:pPr lvl="0" indent="-457200" eaLnBrk="0" fontAlgn="base" hangingPunct="0">
              <a:spcBef>
                <a:spcPct val="0"/>
              </a:spcBef>
              <a:spcAft>
                <a:spcPct val="0"/>
              </a:spcAft>
              <a:buClrTx/>
              <a:buSzTx/>
              <a:buFont typeface="Wingdings" panose="05000000000000000000" pitchFamily="2" charset="2"/>
              <a:buChar char="q"/>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9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44B8-5F91-5582-6888-072866AB73F3}"/>
              </a:ext>
            </a:extLst>
          </p:cNvPr>
          <p:cNvSpPr>
            <a:spLocks noGrp="1"/>
          </p:cNvSpPr>
          <p:nvPr>
            <p:ph type="title"/>
          </p:nvPr>
        </p:nvSpPr>
        <p:spPr>
          <a:xfrm>
            <a:off x="973573" y="144008"/>
            <a:ext cx="10668000" cy="770391"/>
          </a:xfrm>
        </p:spPr>
        <p:txBody>
          <a:bodyPr/>
          <a:lstStyle/>
          <a:p>
            <a:r>
              <a:rPr lang="en-IN" dirty="0">
                <a:latin typeface="Times New Roman" panose="02020603050405020304" pitchFamily="18" charset="0"/>
                <a:cs typeface="Times New Roman" panose="02020603050405020304" pitchFamily="18" charset="0"/>
              </a:rPr>
              <a:t>Existing System Drawbacks </a:t>
            </a:r>
          </a:p>
        </p:txBody>
      </p:sp>
      <p:sp>
        <p:nvSpPr>
          <p:cNvPr id="3" name="Text Placeholder 2">
            <a:extLst>
              <a:ext uri="{FF2B5EF4-FFF2-40B4-BE49-F238E27FC236}">
                <a16:creationId xmlns:a16="http://schemas.microsoft.com/office/drawing/2014/main" id="{EFBC6DA6-11FD-F233-7DCE-5AEB3F59734A}"/>
              </a:ext>
            </a:extLst>
          </p:cNvPr>
          <p:cNvSpPr>
            <a:spLocks noGrp="1"/>
          </p:cNvSpPr>
          <p:nvPr>
            <p:ph type="body" idx="1"/>
          </p:nvPr>
        </p:nvSpPr>
        <p:spPr>
          <a:xfrm>
            <a:off x="601226" y="1153050"/>
            <a:ext cx="10668000" cy="4953000"/>
          </a:xfrm>
        </p:spPr>
        <p:txBody>
          <a:bodyPr>
            <a:normAutofit/>
          </a:bodyPr>
          <a:lstStyle/>
          <a:p>
            <a:pPr marL="76200" indent="0">
              <a:buNone/>
            </a:pPr>
            <a:r>
              <a:rPr lang="en-US" sz="2000" dirty="0">
                <a:latin typeface="Times New Roman" panose="02020603050405020304" pitchFamily="18" charset="0"/>
                <a:cs typeface="Times New Roman" panose="02020603050405020304" pitchFamily="18" charset="0"/>
              </a:rPr>
              <a:t>In the current rural education system:</a:t>
            </a:r>
          </a:p>
          <a:p>
            <a:pPr marL="7620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Learning depends entirely on classroom teaching; no digital backup is available.</a:t>
            </a:r>
          </a:p>
          <a:p>
            <a:pPr marL="7620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Students cannot revise lessons effectively because of lack of structured digital notes.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There is no platform for interactive learning or online practice.</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During teacher absence or poor teaching quality, students have no alternative support.</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Traditional systems do not track student understanding or learning progress.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These drawbacks cause gaps in knowledge and lower academic outcomes.</a:t>
            </a:r>
          </a:p>
          <a:p>
            <a:endParaRPr lang="en-US" sz="2000" dirty="0">
              <a:latin typeface="Times New Roman" panose="02020603050405020304" pitchFamily="18" charset="0"/>
              <a:cs typeface="Times New Roman" panose="02020603050405020304" pitchFamily="18" charset="0"/>
            </a:endParaRPr>
          </a:p>
          <a:p>
            <a:pPr marL="76200" indent="0">
              <a:buNone/>
            </a:pPr>
            <a:endParaRPr lang="en-US" sz="20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10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8EBC-6E04-B8ED-353C-84928A89127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System </a:t>
            </a:r>
          </a:p>
        </p:txBody>
      </p:sp>
      <p:sp>
        <p:nvSpPr>
          <p:cNvPr id="3" name="Text Placeholder 2">
            <a:extLst>
              <a:ext uri="{FF2B5EF4-FFF2-40B4-BE49-F238E27FC236}">
                <a16:creationId xmlns:a16="http://schemas.microsoft.com/office/drawing/2014/main" id="{5F010711-B0D6-CDA8-8439-D7C9C68F6CC9}"/>
              </a:ext>
            </a:extLst>
          </p:cNvPr>
          <p:cNvSpPr>
            <a:spLocks noGrp="1"/>
          </p:cNvSpPr>
          <p:nvPr>
            <p:ph type="body" idx="1"/>
          </p:nvPr>
        </p:nvSpPr>
        <p:spPr/>
        <p:txBody>
          <a:bodyPr>
            <a:normAutofit/>
          </a:bodyPr>
          <a:lstStyle/>
          <a:p>
            <a:pPr marL="76200" indent="0">
              <a:buNone/>
            </a:pPr>
            <a:r>
              <a:rPr lang="en-US" sz="2000" dirty="0">
                <a:latin typeface="Times New Roman" panose="02020603050405020304" pitchFamily="18" charset="0"/>
                <a:cs typeface="Times New Roman" panose="02020603050405020304" pitchFamily="18" charset="0"/>
              </a:rPr>
              <a:t>Our proposed system is an online education platform specifically designed for rural learners.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It includes:</a:t>
            </a:r>
          </a:p>
          <a:p>
            <a:pPr marL="7620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simple user interface where students can select subjects.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Learning materials like notes, PDF resources, video links, and chapter-wise explanations.</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quiz system to help students check their understanding.</a:t>
            </a:r>
          </a:p>
          <a:p>
            <a:pPr>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backend that stores progress and learning patterns.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platform focuses on being lightweight, mobile-friendly, and usable even with low-speed internet.</a:t>
            </a:r>
          </a:p>
          <a:p>
            <a:endParaRPr lang="en-IN" dirty="0"/>
          </a:p>
        </p:txBody>
      </p:sp>
    </p:spTree>
    <p:extLst>
      <p:ext uri="{BB962C8B-B14F-4D97-AF65-F5344CB8AC3E}">
        <p14:creationId xmlns:p14="http://schemas.microsoft.com/office/powerpoint/2010/main" val="26640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62000" y="244492"/>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IN" dirty="0">
                <a:latin typeface="Times New Roman" panose="02020603050405020304" pitchFamily="18" charset="0"/>
                <a:cs typeface="Times New Roman" panose="02020603050405020304" pitchFamily="18" charset="0"/>
              </a:rPr>
              <a:t>Block Diagram</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5" name="Google Shape;115;p17"/>
          <p:cNvSpPr txBox="1">
            <a:spLocks noGrp="1"/>
          </p:cNvSpPr>
          <p:nvPr>
            <p:ph type="body" idx="1"/>
          </p:nvPr>
        </p:nvSpPr>
        <p:spPr>
          <a:xfrm>
            <a:off x="691661" y="1032467"/>
            <a:ext cx="10668000" cy="2293537"/>
          </a:xfrm>
          <a:prstGeom prst="rect">
            <a:avLst/>
          </a:prstGeom>
          <a:noFill/>
          <a:ln>
            <a:noFill/>
          </a:ln>
        </p:spPr>
        <p:txBody>
          <a:bodyPr spcFirstLastPara="1" wrap="square" lIns="91425" tIns="45700" rIns="91425" bIns="45700" anchor="t" anchorCtr="0">
            <a:normAutofit fontScale="92500" lnSpcReduction="20000"/>
          </a:bodyPr>
          <a:lstStyle/>
          <a:p>
            <a:pPr marL="76200" indent="0">
              <a:buNone/>
            </a:pPr>
            <a:r>
              <a:rPr lang="en-US" dirty="0">
                <a:latin typeface="Times New Roman" panose="02020603050405020304" pitchFamily="18" charset="0"/>
                <a:cs typeface="Times New Roman" panose="02020603050405020304" pitchFamily="18" charset="0"/>
              </a:rPr>
              <a:t>This architecture shows how the system works:</a:t>
            </a:r>
          </a:p>
          <a:p>
            <a:r>
              <a:rPr lang="en-US" sz="2000" b="1" dirty="0">
                <a:latin typeface="Times New Roman" panose="02020603050405020304" pitchFamily="18" charset="0"/>
                <a:cs typeface="Times New Roman" panose="02020603050405020304" pitchFamily="18" charset="0"/>
              </a:rPr>
              <a:t>Frontend (React JS):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user interacts with the system through a web or app interface built using React JS.</a:t>
            </a:r>
          </a:p>
          <a:p>
            <a:r>
              <a:rPr lang="en-US" sz="2000" b="1" dirty="0">
                <a:latin typeface="Times New Roman" panose="02020603050405020304" pitchFamily="18" charset="0"/>
                <a:cs typeface="Times New Roman" panose="02020603050405020304" pitchFamily="18" charset="0"/>
              </a:rPr>
              <a:t>Backend (Node + Express):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When the user performs any action, the backend processes the request, handles logic, and provides the required response.</a:t>
            </a:r>
          </a:p>
          <a:p>
            <a:r>
              <a:rPr lang="en-US" sz="2000" b="1" dirty="0">
                <a:latin typeface="Times New Roman" panose="02020603050405020304" pitchFamily="18" charset="0"/>
                <a:cs typeface="Times New Roman" panose="02020603050405020304" pitchFamily="18" charset="0"/>
              </a:rPr>
              <a:t>Database (MongoDB):</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All data such as student profiles, attendance, and content is stored and retrieved from MongoDB</a:t>
            </a:r>
            <a:r>
              <a:rPr lang="en-US" sz="2000" dirty="0"/>
              <a:t>.</a:t>
            </a:r>
          </a:p>
          <a:p>
            <a:pPr marL="342900" lvl="0" indent="-190500">
              <a:lnSpc>
                <a:spcPct val="200000"/>
              </a:lnSpc>
              <a:spcBef>
                <a:spcPts val="0"/>
              </a:spcBef>
              <a:buSzPct val="100000"/>
              <a:buNone/>
            </a:pPr>
            <a:endParaRPr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14FD488-8665-12A4-6450-A8CF3372D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98372" y="3217984"/>
            <a:ext cx="2635095" cy="3138279"/>
          </a:xfrm>
          <a:prstGeom prst="rect">
            <a:avLst/>
          </a:prstGeom>
          <a:noFill/>
          <a:ln>
            <a:noFill/>
          </a:ln>
        </p:spPr>
      </p:pic>
    </p:spTree>
    <p:extLst>
      <p:ext uri="{BB962C8B-B14F-4D97-AF65-F5344CB8AC3E}">
        <p14:creationId xmlns:p14="http://schemas.microsoft.com/office/powerpoint/2010/main" val="333883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B65E-38FF-FA24-9378-B4F20862F41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System Flowchart</a:t>
            </a:r>
          </a:p>
        </p:txBody>
      </p:sp>
      <p:sp>
        <p:nvSpPr>
          <p:cNvPr id="3" name="Text Placeholder 2">
            <a:extLst>
              <a:ext uri="{FF2B5EF4-FFF2-40B4-BE49-F238E27FC236}">
                <a16:creationId xmlns:a16="http://schemas.microsoft.com/office/drawing/2014/main" id="{46B189E8-04FA-9992-CF65-D3C30898BB1B}"/>
              </a:ext>
            </a:extLst>
          </p:cNvPr>
          <p:cNvSpPr>
            <a:spLocks noGrp="1"/>
          </p:cNvSpPr>
          <p:nvPr>
            <p:ph type="body" idx="1"/>
          </p:nvPr>
        </p:nvSpPr>
        <p:spPr>
          <a:xfrm>
            <a:off x="714550" y="1002098"/>
            <a:ext cx="10057283" cy="1489893"/>
          </a:xfrm>
        </p:spPr>
        <p:txBody>
          <a:bodyPr>
            <a:normAutofit/>
          </a:bodyPr>
          <a:lstStyle/>
          <a:p>
            <a:pPr marL="76200" indent="0">
              <a:buNone/>
            </a:pPr>
            <a:r>
              <a:rPr lang="en-US" sz="2000" dirty="0">
                <a:latin typeface="Times New Roman" panose="02020603050405020304" pitchFamily="18" charset="0"/>
                <a:cs typeface="Times New Roman" panose="02020603050405020304" pitchFamily="18" charset="0"/>
              </a:rPr>
              <a:t>The system begins when the user logs in. It first checks whether the user is a student or a teacher. Students can access learning materials and attempt quizzes, while teachers can upload content and track student progress. Every action is processed by the backend and the database is updated accordingly. After completing the task, the system waits for the next user action.</a:t>
            </a:r>
          </a:p>
          <a:p>
            <a:pPr marL="152400" lvl="0" indent="0" algn="just">
              <a:lnSpc>
                <a:spcPct val="200000"/>
              </a:lnSpc>
              <a:spcBef>
                <a:spcPts val="0"/>
              </a:spcBef>
              <a:buSzPct val="100000"/>
              <a:buNone/>
            </a:pPr>
            <a:endParaRPr lang="en-US" sz="9600" dirty="0">
              <a:latin typeface="Times New Roman" panose="02020603050405020304" pitchFamily="18" charset="0"/>
              <a:ea typeface="Cambria" panose="02040503050406030204" pitchFamily="18" charset="0"/>
              <a:cs typeface="Times New Roman" panose="02020603050405020304" pitchFamily="18" charset="0"/>
            </a:endParaRPr>
          </a:p>
          <a:p>
            <a:pPr marL="152400" lvl="0" indent="0" algn="just">
              <a:lnSpc>
                <a:spcPct val="200000"/>
              </a:lnSpc>
              <a:spcBef>
                <a:spcPts val="0"/>
              </a:spcBef>
              <a:buSzPct val="100000"/>
              <a:buNone/>
            </a:pPr>
            <a:endParaRPr lang="en-US" sz="9600" dirty="0">
              <a:latin typeface="Times New Roman" panose="02020603050405020304" pitchFamily="18" charset="0"/>
              <a:ea typeface="Cambria" panose="02040503050406030204" pitchFamily="18" charset="0"/>
              <a:cs typeface="Times New Roman" panose="02020603050405020304" pitchFamily="18" charset="0"/>
            </a:endParaRPr>
          </a:p>
          <a:p>
            <a:endParaRPr lang="en-IN" dirty="0"/>
          </a:p>
        </p:txBody>
      </p:sp>
      <p:pic>
        <p:nvPicPr>
          <p:cNvPr id="4" name="Picture 3" descr="A diagram of a student activity&#10;&#10;AI-generated content may be incorrect.">
            <a:extLst>
              <a:ext uri="{FF2B5EF4-FFF2-40B4-BE49-F238E27FC236}">
                <a16:creationId xmlns:a16="http://schemas.microsoft.com/office/drawing/2014/main" id="{482A6F20-5356-0FDB-BCC5-7DFC7306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88395" y="2310421"/>
            <a:ext cx="4201496" cy="3680573"/>
          </a:xfrm>
          <a:prstGeom prst="rect">
            <a:avLst/>
          </a:prstGeom>
          <a:noFill/>
          <a:ln>
            <a:noFill/>
          </a:ln>
        </p:spPr>
      </p:pic>
    </p:spTree>
    <p:extLst>
      <p:ext uri="{BB962C8B-B14F-4D97-AF65-F5344CB8AC3E}">
        <p14:creationId xmlns:p14="http://schemas.microsoft.com/office/powerpoint/2010/main" val="282594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62000" y="224397"/>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IN" dirty="0">
                <a:latin typeface="Times New Roman" panose="02020603050405020304" pitchFamily="18" charset="0"/>
                <a:cs typeface="Times New Roman" panose="02020603050405020304" pitchFamily="18" charset="0"/>
              </a:rPr>
              <a:t>System Architecture</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5" name="Google Shape;115;p17"/>
          <p:cNvSpPr txBox="1">
            <a:spLocks noGrp="1"/>
          </p:cNvSpPr>
          <p:nvPr>
            <p:ph type="body" idx="1"/>
          </p:nvPr>
        </p:nvSpPr>
        <p:spPr>
          <a:xfrm>
            <a:off x="631373" y="909340"/>
            <a:ext cx="11560627" cy="5601991"/>
          </a:xfrm>
          <a:prstGeom prst="rect">
            <a:avLst/>
          </a:prstGeom>
          <a:noFill/>
          <a:ln>
            <a:noFill/>
          </a:ln>
        </p:spPr>
        <p:txBody>
          <a:bodyPr spcFirstLastPara="1" wrap="square" lIns="91425" tIns="45700" rIns="91425" bIns="45700" anchor="t" anchorCtr="0">
            <a:noAutofit/>
          </a:bodyPr>
          <a:lstStyle/>
          <a:p>
            <a:pPr marL="342900" indent="-190500">
              <a:lnSpc>
                <a:spcPct val="200000"/>
              </a:lnSpc>
              <a:spcBef>
                <a:spcPts val="0"/>
              </a:spcBef>
              <a:buSzPct val="100000"/>
              <a:buNone/>
            </a:pPr>
            <a:r>
              <a:rPr lang="en-US" sz="2000" dirty="0">
                <a:latin typeface="Times New Roman" panose="02020603050405020304" pitchFamily="18" charset="0"/>
                <a:cs typeface="Times New Roman" panose="02020603050405020304" pitchFamily="18" charset="0"/>
              </a:rPr>
              <a:t>The system takes digital lessons and learning materials and sends them to a Local Classroom Hub, which</a:t>
            </a:r>
          </a:p>
          <a:p>
            <a:pPr marL="342900" indent="-190500">
              <a:lnSpc>
                <a:spcPct val="200000"/>
              </a:lnSpc>
              <a:spcBef>
                <a:spcPts val="0"/>
              </a:spcBef>
              <a:buSzPct val="100000"/>
              <a:buNone/>
            </a:pPr>
            <a:r>
              <a:rPr lang="en-US" sz="2000" dirty="0">
                <a:latin typeface="Times New Roman" panose="02020603050405020304" pitchFamily="18" charset="0"/>
                <a:cs typeface="Times New Roman" panose="02020603050405020304" pitchFamily="18" charset="0"/>
              </a:rPr>
              <a:t>works even without internet. This hub stores content and captures attendance. When online, it syncs data</a:t>
            </a:r>
          </a:p>
          <a:p>
            <a:pPr marL="342900" indent="-190500">
              <a:lnSpc>
                <a:spcPct val="200000"/>
              </a:lnSpc>
              <a:spcBef>
                <a:spcPts val="0"/>
              </a:spcBef>
              <a:buSzPct val="100000"/>
              <a:buNone/>
            </a:pPr>
            <a:r>
              <a:rPr lang="en-US" sz="2000" dirty="0">
                <a:latin typeface="Times New Roman" panose="02020603050405020304" pitchFamily="18" charset="0"/>
                <a:cs typeface="Times New Roman" panose="02020603050405020304" pitchFamily="18" charset="0"/>
              </a:rPr>
              <a:t>to the Cloud Backend, where authentication and content management happen. All information is saved in</a:t>
            </a:r>
          </a:p>
          <a:p>
            <a:pPr marL="342900" indent="-190500">
              <a:lnSpc>
                <a:spcPct val="200000"/>
              </a:lnSpc>
              <a:spcBef>
                <a:spcPts val="0"/>
              </a:spcBef>
              <a:buSzPct val="100000"/>
              <a:buNone/>
            </a:pPr>
            <a:r>
              <a:rPr lang="en-US" sz="2000" dirty="0">
                <a:latin typeface="Times New Roman" panose="02020603050405020304" pitchFamily="18" charset="0"/>
                <a:cs typeface="Times New Roman" panose="02020603050405020304" pitchFamily="18" charset="0"/>
              </a:rPr>
              <a:t>the MongoDB database. Teachers, students, and parents can then view progress, reports, and updates</a:t>
            </a:r>
          </a:p>
          <a:p>
            <a:pPr marL="342900" indent="-190500">
              <a:lnSpc>
                <a:spcPct val="200000"/>
              </a:lnSpc>
              <a:spcBef>
                <a:spcPts val="0"/>
              </a:spcBef>
              <a:buSzPct val="100000"/>
              <a:buNone/>
            </a:pPr>
            <a:r>
              <a:rPr lang="en-US" sz="2000" dirty="0">
                <a:latin typeface="Times New Roman" panose="02020603050405020304" pitchFamily="18" charset="0"/>
                <a:cs typeface="Times New Roman" panose="02020603050405020304" pitchFamily="18" charset="0"/>
              </a:rPr>
              <a:t>through the Web/Mobile Dashboard.</a:t>
            </a:r>
          </a:p>
          <a:p>
            <a:pPr marL="342900" lvl="0" indent="-190500">
              <a:lnSpc>
                <a:spcPct val="200000"/>
              </a:lnSpc>
              <a:spcBef>
                <a:spcPts val="0"/>
              </a:spcBef>
              <a:buSzPct val="100000"/>
              <a:buNone/>
            </a:pP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a:p>
            <a:pPr marL="342900" lvl="0" indent="-190500" rtl="0">
              <a:lnSpc>
                <a:spcPct val="200000"/>
              </a:lnSpc>
              <a:spcBef>
                <a:spcPts val="0"/>
              </a:spcBef>
              <a:spcAft>
                <a:spcPts val="0"/>
              </a:spcAft>
              <a:buClr>
                <a:schemeClr val="dk1"/>
              </a:buClr>
              <a:buSzPct val="100000"/>
              <a:buNone/>
            </a:pPr>
            <a:endParaRPr sz="20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A91B5C2-6EBA-0DBE-25EE-02CE3F2C2031}"/>
              </a:ext>
            </a:extLst>
          </p:cNvPr>
          <p:cNvPicPr>
            <a:picLocks noChangeAspect="1"/>
          </p:cNvPicPr>
          <p:nvPr/>
        </p:nvPicPr>
        <p:blipFill>
          <a:blip r:embed="rId3"/>
          <a:stretch>
            <a:fillRect/>
          </a:stretch>
        </p:blipFill>
        <p:spPr>
          <a:xfrm>
            <a:off x="6096000" y="3429000"/>
            <a:ext cx="4515059" cy="2849108"/>
          </a:xfrm>
          <a:prstGeom prst="rect">
            <a:avLst/>
          </a:prstGeom>
        </p:spPr>
      </p:pic>
    </p:spTree>
    <p:extLst>
      <p:ext uri="{BB962C8B-B14F-4D97-AF65-F5344CB8AC3E}">
        <p14:creationId xmlns:p14="http://schemas.microsoft.com/office/powerpoint/2010/main" val="2000455742"/>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1631</Words>
  <Application>Microsoft Office PowerPoint</Application>
  <PresentationFormat>Widescreen</PresentationFormat>
  <Paragraphs>145</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vt:lpstr>
      <vt:lpstr>Times New Roman</vt:lpstr>
      <vt:lpstr>Verdana</vt:lpstr>
      <vt:lpstr>Wingdings</vt:lpstr>
      <vt:lpstr>Bioinformatics</vt:lpstr>
      <vt:lpstr>Ideate and Implement a System to Enhance the Quality of Education in Rural Areas</vt:lpstr>
      <vt:lpstr>Introduction</vt:lpstr>
      <vt:lpstr>Problem Statement Number:  PSCS_32 </vt:lpstr>
      <vt:lpstr>Objectives </vt:lpstr>
      <vt:lpstr>Existing System Drawbacks </vt:lpstr>
      <vt:lpstr>Proposed System </vt:lpstr>
      <vt:lpstr>Block Diagram</vt:lpstr>
      <vt:lpstr>System Flowchart</vt:lpstr>
      <vt:lpstr>System Architecture</vt:lpstr>
      <vt:lpstr>User Interface Screens</vt:lpstr>
      <vt:lpstr>Results &amp; Performance Analysis</vt:lpstr>
      <vt:lpstr>Limitations</vt:lpstr>
      <vt:lpstr>Future Enhancements</vt:lpstr>
      <vt:lpstr>Conclusion</vt:lpstr>
      <vt:lpstr>Github Link</vt:lpstr>
      <vt:lpstr>Timeline of the Project (Gantt Chart)</vt:lpstr>
      <vt:lpstr>References (IEEE Paper format)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VARSHA B</cp:lastModifiedBy>
  <cp:revision>45</cp:revision>
  <dcterms:modified xsi:type="dcterms:W3CDTF">2025-11-30T13:34:58Z</dcterms:modified>
</cp:coreProperties>
</file>